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3" r:id="rId6"/>
    <p:sldId id="260" r:id="rId7"/>
    <p:sldId id="275" r:id="rId8"/>
    <p:sldId id="285" r:id="rId9"/>
    <p:sldId id="308" r:id="rId10"/>
    <p:sldId id="286" r:id="rId11"/>
    <p:sldId id="303" r:id="rId12"/>
    <p:sldId id="258" r:id="rId13"/>
    <p:sldId id="289" r:id="rId14"/>
    <p:sldId id="276" r:id="rId15"/>
    <p:sldId id="298" r:id="rId16"/>
    <p:sldId id="281" r:id="rId17"/>
    <p:sldId id="259" r:id="rId18"/>
    <p:sldId id="282" r:id="rId19"/>
    <p:sldId id="279" r:id="rId20"/>
    <p:sldId id="284" r:id="rId21"/>
    <p:sldId id="300" r:id="rId22"/>
    <p:sldId id="294" r:id="rId23"/>
    <p:sldId id="288" r:id="rId24"/>
    <p:sldId id="293" r:id="rId25"/>
    <p:sldId id="307" r:id="rId26"/>
    <p:sldId id="287" r:id="rId27"/>
    <p:sldId id="295" r:id="rId28"/>
    <p:sldId id="280" r:id="rId29"/>
    <p:sldId id="304" r:id="rId30"/>
    <p:sldId id="305" r:id="rId31"/>
    <p:sldId id="306" r:id="rId3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DA"/>
    <a:srgbClr val="15E3A3"/>
    <a:srgbClr val="C1CC23"/>
    <a:srgbClr val="00B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23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DEC82-D87C-4DB4-B2BF-7521E02C0A19}" type="datetimeFigureOut">
              <a:rPr lang="en-IE" smtClean="0"/>
              <a:t>26/07/2018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D3EE4-C575-49E9-96A8-D2AE9300C1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1223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C9395-914B-9647-BBC6-916B874454D4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7F0A6-7B01-9543-8235-08FF2824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F0A6-7B01-9543-8235-08FF2824D2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0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F0A6-7B01-9543-8235-08FF2824D2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511-346A-5447-B772-26A74D11EF1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511-346A-5447-B772-26A74D11EF1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203-4B55-1E40-A7A7-DE5C582A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2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511-346A-5447-B772-26A74D11EF1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203-4B55-1E40-A7A7-DE5C582A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511-346A-5447-B772-26A74D11EF1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203-4B55-1E40-A7A7-DE5C582A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8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511-346A-5447-B772-26A74D11EF1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203-4B55-1E40-A7A7-DE5C582A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1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511-346A-5447-B772-26A74D11EF1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203-4B55-1E40-A7A7-DE5C582A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9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511-346A-5447-B772-26A74D11EF1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203-4B55-1E40-A7A7-DE5C582A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0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511-346A-5447-B772-26A74D11EF1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203-4B55-1E40-A7A7-DE5C582A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511-346A-5447-B772-26A74D11EF1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203-4B55-1E40-A7A7-DE5C582A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7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511-346A-5447-B772-26A74D11EF1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511-346A-5447-B772-26A74D11EF1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203-4B55-1E40-A7A7-DE5C582A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6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4511-346A-5447-B772-26A74D11EF1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5203-4B55-1E40-A7A7-DE5C582A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3E225.59EA48F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20165137_Lar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35" y="860448"/>
            <a:ext cx="8637766" cy="5758512"/>
          </a:xfrm>
          <a:prstGeom prst="parallelogram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782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2239" y="6034246"/>
            <a:ext cx="229176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26</a:t>
            </a: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July 2018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0" y="1182765"/>
            <a:ext cx="5889602" cy="3610104"/>
          </a:xfrm>
          <a:prstGeom prst="parallelogram">
            <a:avLst/>
          </a:prstGeom>
          <a:solidFill>
            <a:srgbClr val="00AED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Icons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53" y="5810636"/>
            <a:ext cx="3079462" cy="615370"/>
          </a:xfrm>
          <a:prstGeom prst="rect">
            <a:avLst/>
          </a:prstGeom>
        </p:spPr>
      </p:pic>
      <p:sp>
        <p:nvSpPr>
          <p:cNvPr id="17" name="Parallelogram 16"/>
          <p:cNvSpPr/>
          <p:nvPr/>
        </p:nvSpPr>
        <p:spPr>
          <a:xfrm>
            <a:off x="-4708" y="1782028"/>
            <a:ext cx="6068974" cy="1555531"/>
          </a:xfrm>
          <a:prstGeom prst="parallelogram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World Meeting of Families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Transport Plan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2" name="Picture 11" descr="NTA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00" y="390781"/>
            <a:ext cx="1791448" cy="103724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09" y="4401261"/>
            <a:ext cx="1404493" cy="20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398423" y="162566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953" y="1625663"/>
            <a:ext cx="795315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Iarnród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Éireann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have mobilised every available train and staff member</a:t>
            </a: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Anyone who wishes to travel on IR services </a:t>
            </a:r>
            <a:r>
              <a:rPr lang="en-US" sz="1400" b="1" u="sng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must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pre-book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their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rail ticket. If you are a free travel pass holder, you must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reserve your seat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in advance of the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event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In Dublin trains will run a shuttle from Connolly to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Ashtown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station bringing people to within a 10 minute walk of Phoenix Park gates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Trains will run from M3 Parkway &amp;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Maynooth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lines to Navan Road (Parkway) which is also close to Phoenix Park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DART and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commuter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lines will all operate into all city centre stations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For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those travelling to/from the Papal Mass the entry ticket must be shown to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inspectors on request for DART and Short Hop Zone journeys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IR will carry over 50,000 passengers/hour pre and post event with the largest numbers on DART and Commuter services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There will be 10 special Intercity services before and after the event and post Event IR will carry over 150,000 passengers from 5pm until last service</a:t>
            </a:r>
          </a:p>
          <a:p>
            <a:pPr>
              <a:buClr>
                <a:schemeClr val="tx2"/>
              </a:buClr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7264" y="483772"/>
            <a:ext cx="4322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Iarnród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Éireann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Operations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271" y="1402522"/>
            <a:ext cx="8574726" cy="5183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782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0" y="1182765"/>
            <a:ext cx="5889602" cy="3610104"/>
          </a:xfrm>
          <a:prstGeom prst="parallelogram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2654" y="2018495"/>
            <a:ext cx="436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Dublin Bus Operation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Icons lar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356" y="4311701"/>
            <a:ext cx="2636230" cy="2207870"/>
          </a:xfrm>
          <a:prstGeom prst="rect">
            <a:avLst/>
          </a:prstGeom>
        </p:spPr>
      </p:pic>
      <p:pic>
        <p:nvPicPr>
          <p:cNvPr id="11" name="Picture 10" descr="NT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0" y="390781"/>
            <a:ext cx="1791448" cy="10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466" y="1801298"/>
            <a:ext cx="81627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Dublin Bus are mobilising every available bus and driver to provide additional services and special shuttle services – approx. 1,000 vehicles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7 dedicated bus services will operate to hubs bringing people reasonably close to the Phoenix Park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Walking distances to Phoenix Park gates from drop-off hubs to the assigned gate of the park will range from 1 km to 2.5 km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Dublin Bus has capacity for up to 400,000 journeys on Sunday 26</a:t>
            </a:r>
            <a:r>
              <a:rPr lang="en-US" sz="1400" baseline="300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August, scheduled and special services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Scheduled services in the city area will be re-routed due to traffic restrictions – full information will be provided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For those travelling to/from the Papal Mass the entry ticket must be shown to drivers &amp; inspectors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2474" y="483772"/>
            <a:ext cx="51263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Dublin Bus Transport Hubs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2654" y="1928889"/>
            <a:ext cx="65480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Hub 1: </a:t>
            </a:r>
            <a:r>
              <a:rPr lang="en-US" sz="16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Clarehall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to </a:t>
            </a:r>
            <a:r>
              <a:rPr lang="en-US" sz="16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Ratoath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Road</a:t>
            </a:r>
          </a:p>
          <a:p>
            <a:endParaRPr lang="en-US" sz="1600" b="1" dirty="0" smtClean="0">
              <a:solidFill>
                <a:srgbClr val="C00000"/>
              </a:solidFill>
              <a:latin typeface="Trebuchet MS"/>
              <a:cs typeface="Trebuchet MS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Hub 2: Swords Business Park to </a:t>
            </a:r>
            <a:r>
              <a:rPr lang="en-US" sz="16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Ballyboggan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Road</a:t>
            </a:r>
          </a:p>
          <a:p>
            <a:endParaRPr lang="en-US" sz="1600" b="1" dirty="0" smtClean="0">
              <a:solidFill>
                <a:srgbClr val="C00000"/>
              </a:solidFill>
              <a:latin typeface="Trebuchet MS"/>
              <a:cs typeface="Trebuchet MS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Hub </a:t>
            </a:r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3: UCD Belfield to 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Cook Street</a:t>
            </a:r>
            <a:endParaRPr lang="en-US" sz="1600" b="1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endParaRPr lang="en-US" sz="1600" b="1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Hub 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4: </a:t>
            </a:r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Grange Castle to </a:t>
            </a:r>
            <a:r>
              <a:rPr lang="en-US" sz="1600" b="1" dirty="0" err="1">
                <a:solidFill>
                  <a:srgbClr val="C00000"/>
                </a:solidFill>
                <a:latin typeface="Trebuchet MS"/>
                <a:cs typeface="Trebuchet MS"/>
              </a:rPr>
              <a:t>Chapelizod</a:t>
            </a:r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Bypass (</a:t>
            </a:r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N4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)</a:t>
            </a:r>
            <a:endParaRPr lang="en-US" sz="1600" b="1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endParaRPr lang="en-US" sz="1600" b="1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Hub 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5: </a:t>
            </a:r>
            <a:r>
              <a:rPr lang="en-US" sz="1600" b="1" dirty="0" err="1">
                <a:solidFill>
                  <a:srgbClr val="C00000"/>
                </a:solidFill>
                <a:latin typeface="Trebuchet MS"/>
                <a:cs typeface="Trebuchet MS"/>
              </a:rPr>
              <a:t>Celbridge</a:t>
            </a:r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 to </a:t>
            </a:r>
            <a:r>
              <a:rPr lang="en-US" sz="16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Chapelizod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Bypass (</a:t>
            </a:r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N4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)</a:t>
            </a:r>
            <a:endParaRPr lang="en-US" sz="1600" b="1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endParaRPr lang="en-US" sz="1600" b="1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Hub 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6: </a:t>
            </a:r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Stocking Avenue </a:t>
            </a:r>
            <a:r>
              <a:rPr lang="en-US" sz="1600" b="1" dirty="0" err="1">
                <a:solidFill>
                  <a:srgbClr val="C00000"/>
                </a:solidFill>
                <a:latin typeface="Trebuchet MS"/>
                <a:cs typeface="Trebuchet MS"/>
              </a:rPr>
              <a:t>Tallaght</a:t>
            </a:r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 to </a:t>
            </a:r>
            <a:r>
              <a:rPr lang="en-US" sz="1600" b="1" dirty="0" err="1">
                <a:solidFill>
                  <a:srgbClr val="C00000"/>
                </a:solidFill>
                <a:latin typeface="Trebuchet MS"/>
                <a:cs typeface="Trebuchet MS"/>
              </a:rPr>
              <a:t>Chapelizod</a:t>
            </a:r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Bypass (</a:t>
            </a:r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N4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)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endParaRPr lang="en-US" sz="1600" b="1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Hub 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7: </a:t>
            </a:r>
            <a:r>
              <a:rPr lang="en-US" sz="1600" b="1" dirty="0" err="1">
                <a:solidFill>
                  <a:srgbClr val="C00000"/>
                </a:solidFill>
                <a:latin typeface="Trebuchet MS"/>
                <a:cs typeface="Trebuchet MS"/>
              </a:rPr>
              <a:t>Tyrrelstown</a:t>
            </a:r>
            <a:r>
              <a:rPr lang="en-US" sz="1600" b="1" dirty="0">
                <a:solidFill>
                  <a:srgbClr val="C00000"/>
                </a:solidFill>
                <a:latin typeface="Trebuchet MS"/>
                <a:cs typeface="Trebuchet MS"/>
              </a:rPr>
              <a:t> to Laurel </a:t>
            </a:r>
            <a:r>
              <a:rPr lang="en-US" sz="16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Lodge</a:t>
            </a:r>
            <a:endParaRPr lang="en-US" sz="1200" b="1" dirty="0" smtClean="0">
              <a:solidFill>
                <a:srgbClr val="C00000"/>
              </a:solidFill>
              <a:latin typeface="Trebuchet MS"/>
              <a:cs typeface="Trebuchet MS"/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sz="1200" dirty="0"/>
          </a:p>
          <a:p>
            <a:r>
              <a:rPr lang="en-US" sz="1600" dirty="0" smtClean="0"/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676" y="483772"/>
            <a:ext cx="56307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Dublin Bus Papal Transport Hubs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3" y="861394"/>
            <a:ext cx="8613914" cy="5742610"/>
          </a:xfrm>
          <a:prstGeom prst="parallelogram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782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Icons 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53" y="5810636"/>
            <a:ext cx="3079462" cy="615370"/>
          </a:xfrm>
          <a:prstGeom prst="rect">
            <a:avLst/>
          </a:prstGeom>
        </p:spPr>
      </p:pic>
      <p:sp>
        <p:nvSpPr>
          <p:cNvPr id="12" name="Parallelogram 11"/>
          <p:cNvSpPr/>
          <p:nvPr/>
        </p:nvSpPr>
        <p:spPr>
          <a:xfrm>
            <a:off x="0" y="1182765"/>
            <a:ext cx="5889602" cy="3610104"/>
          </a:xfrm>
          <a:prstGeom prst="parallelogram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/>
          <p:cNvSpPr/>
          <p:nvPr/>
        </p:nvSpPr>
        <p:spPr>
          <a:xfrm>
            <a:off x="-14174" y="1783478"/>
            <a:ext cx="6068974" cy="1374182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Luas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 Operation</a:t>
            </a:r>
          </a:p>
        </p:txBody>
      </p:sp>
      <p:pic>
        <p:nvPicPr>
          <p:cNvPr id="13" name="Picture 12" descr="NTA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0" y="390781"/>
            <a:ext cx="1791448" cy="10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0697" y="1590175"/>
            <a:ext cx="80540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Trebuchet MS"/>
                <a:cs typeface="Trebuchet MS"/>
              </a:rPr>
              <a:t>Luas will operate services from 7am until 11pm at a 6 -10 minute frequency on the Red line and 8-10 minute on the Green line.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Trebuchet MS"/>
                <a:cs typeface="Trebuchet MS"/>
              </a:rPr>
              <a:t>For crowd safety reasons Luas </a:t>
            </a:r>
            <a:r>
              <a:rPr lang="en-US" sz="1400" dirty="0">
                <a:solidFill>
                  <a:schemeClr val="tx2"/>
                </a:solidFill>
                <a:latin typeface="Trebuchet MS"/>
                <a:cs typeface="Trebuchet MS"/>
              </a:rPr>
              <a:t>Red Line services will operate to Blackhorse and </a:t>
            </a:r>
            <a:r>
              <a:rPr lang="en-US" sz="1400" dirty="0" smtClean="0">
                <a:solidFill>
                  <a:schemeClr val="tx2"/>
                </a:solidFill>
                <a:latin typeface="Trebuchet MS"/>
                <a:cs typeface="Trebuchet MS"/>
              </a:rPr>
              <a:t>from Smithfield to the Point therefore there will be </a:t>
            </a:r>
            <a:r>
              <a:rPr lang="en-US" sz="1400" b="1" u="sng" dirty="0" smtClean="0">
                <a:solidFill>
                  <a:schemeClr val="tx2"/>
                </a:solidFill>
                <a:latin typeface="Trebuchet MS"/>
                <a:cs typeface="Trebuchet MS"/>
              </a:rPr>
              <a:t>NO LUAS OPERATIONS </a:t>
            </a:r>
            <a:r>
              <a:rPr lang="en-US" sz="1400" dirty="0" smtClean="0">
                <a:solidFill>
                  <a:schemeClr val="tx2"/>
                </a:solidFill>
                <a:latin typeface="Trebuchet MS"/>
                <a:cs typeface="Trebuchet MS"/>
              </a:rPr>
              <a:t>between Blackhorse and Smithfield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Trebuchet MS"/>
                <a:cs typeface="Trebuchet MS"/>
              </a:rPr>
              <a:t>Luas will provide capacity for 73,700 passenger journeys on Sunday 26</a:t>
            </a:r>
            <a:r>
              <a:rPr lang="en-US" sz="1400" baseline="30000" dirty="0" smtClean="0">
                <a:solidFill>
                  <a:schemeClr val="tx2"/>
                </a:solidFill>
                <a:latin typeface="Trebuchet MS"/>
                <a:cs typeface="Trebuchet MS"/>
              </a:rPr>
              <a:t>th</a:t>
            </a:r>
            <a:r>
              <a:rPr lang="en-US" sz="1400" dirty="0" smtClean="0">
                <a:solidFill>
                  <a:schemeClr val="tx2"/>
                </a:solidFill>
                <a:latin typeface="Trebuchet MS"/>
                <a:cs typeface="Trebuchet MS"/>
              </a:rPr>
              <a:t> of August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Trebuchet MS"/>
                <a:cs typeface="Trebuchet MS"/>
              </a:rPr>
              <a:t>All available trams and staff will be working on the day of the event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Trebuchet MS"/>
                <a:cs typeface="Trebuchet MS"/>
              </a:rPr>
              <a:t>Mass entry tickets must be shown to Customer Service staff on request</a:t>
            </a:r>
          </a:p>
          <a:p>
            <a:endParaRPr lang="en-US" sz="14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Trebuchet MS"/>
                <a:cs typeface="Trebuchet MS"/>
              </a:rPr>
              <a:t>The Luas Red line service from the Point to Smithfield will cater for the coach park located in  the Docklands area</a:t>
            </a:r>
          </a:p>
          <a:p>
            <a:endParaRPr lang="en-US" sz="1400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Trebuchet MS"/>
                <a:cs typeface="Trebuchet MS"/>
              </a:rPr>
              <a:t>For the first time, Luas is using the Luas Stop at the </a:t>
            </a:r>
            <a:r>
              <a:rPr lang="en-US" sz="14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Leopardstown</a:t>
            </a:r>
            <a:r>
              <a:rPr lang="en-US" sz="1400" dirty="0" smtClean="0">
                <a:solidFill>
                  <a:schemeClr val="tx2"/>
                </a:solidFill>
                <a:latin typeface="Trebuchet MS"/>
                <a:cs typeface="Trebuchet MS"/>
              </a:rPr>
              <a:t> Racecourse and will operate a Park and Ride at the facility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1600" dirty="0" smtClean="0"/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676" y="483772"/>
            <a:ext cx="55210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Luas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Papal Transport Plan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271" y="1402522"/>
            <a:ext cx="8574726" cy="5183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782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0" y="1182765"/>
            <a:ext cx="5889602" cy="3610104"/>
          </a:xfrm>
          <a:prstGeom prst="parallelogram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2654" y="2018495"/>
            <a:ext cx="436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Bus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Éireann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Operation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Icons lar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356" y="4311701"/>
            <a:ext cx="2636230" cy="2207870"/>
          </a:xfrm>
          <a:prstGeom prst="rect">
            <a:avLst/>
          </a:prstGeom>
        </p:spPr>
      </p:pic>
      <p:pic>
        <p:nvPicPr>
          <p:cNvPr id="11" name="Picture 10" descr="NT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0" y="390781"/>
            <a:ext cx="1791448" cy="10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02088" y="1442309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5181" y="1928889"/>
            <a:ext cx="74625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Bus </a:t>
            </a:r>
            <a:r>
              <a:rPr lang="en-US" sz="1600" dirty="0" err="1">
                <a:solidFill>
                  <a:schemeClr val="tx2"/>
                </a:solidFill>
                <a:latin typeface="Trebuchet MS"/>
                <a:cs typeface="Trebuchet MS"/>
              </a:rPr>
              <a:t>É</a:t>
            </a:r>
            <a:r>
              <a:rPr lang="en-US" sz="16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ireann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will operate 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an enhanced service  on Sunday 26</a:t>
            </a:r>
            <a:r>
              <a:rPr lang="en-US" sz="1600" baseline="30000" dirty="0" smtClean="0">
                <a:solidFill>
                  <a:schemeClr val="tx2"/>
                </a:solidFill>
                <a:latin typeface="Trebuchet MS"/>
                <a:cs typeface="Trebuchet MS"/>
              </a:rPr>
              <a:t>th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 August  which will provide over 30,000 passenger journeys to and from Dublin on the day.</a:t>
            </a:r>
            <a:endParaRPr lang="en-US" sz="1600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 pitchFamily="34" charset="0"/>
              </a:rPr>
              <a:t>The BE operation in </a:t>
            </a:r>
            <a:r>
              <a:rPr lang="en-US" sz="1600" dirty="0">
                <a:solidFill>
                  <a:schemeClr val="tx2"/>
                </a:solidFill>
                <a:latin typeface="Trebuchet MS" pitchFamily="34" charset="0"/>
              </a:rPr>
              <a:t>D</a:t>
            </a:r>
            <a:r>
              <a:rPr lang="en-US" sz="1600" dirty="0" smtClean="0">
                <a:solidFill>
                  <a:schemeClr val="tx2"/>
                </a:solidFill>
                <a:latin typeface="Trebuchet MS" pitchFamily="34" charset="0"/>
              </a:rPr>
              <a:t>ublin will be departing from </a:t>
            </a:r>
            <a:r>
              <a:rPr lang="en-US" sz="1600" dirty="0" err="1" smtClean="0">
                <a:solidFill>
                  <a:schemeClr val="tx2"/>
                </a:solidFill>
                <a:latin typeface="Trebuchet MS" pitchFamily="34" charset="0"/>
              </a:rPr>
              <a:t>Busaras</a:t>
            </a:r>
            <a:r>
              <a:rPr lang="en-US" sz="1600" dirty="0" smtClean="0">
                <a:solidFill>
                  <a:schemeClr val="tx2"/>
                </a:solidFill>
                <a:latin typeface="Trebuchet MS" pitchFamily="34" charset="0"/>
              </a:rPr>
              <a:t>, Beresford Place, Customs House Quay, Georges </a:t>
            </a:r>
            <a:r>
              <a:rPr lang="en-US" sz="1600" dirty="0" smtClean="0">
                <a:solidFill>
                  <a:schemeClr val="tx2"/>
                </a:solidFill>
                <a:latin typeface="Trebuchet MS" pitchFamily="34" charset="0"/>
              </a:rPr>
              <a:t>Quay, Talbot Street and </a:t>
            </a:r>
            <a:r>
              <a:rPr lang="en-US" sz="1600" dirty="0" smtClean="0">
                <a:solidFill>
                  <a:schemeClr val="tx2"/>
                </a:solidFill>
                <a:latin typeface="Trebuchet MS" pitchFamily="34" charset="0"/>
              </a:rPr>
              <a:t>Amiens street largely as </a:t>
            </a:r>
            <a:r>
              <a:rPr lang="en-US" sz="1600" dirty="0" smtClean="0">
                <a:solidFill>
                  <a:schemeClr val="tx2"/>
                </a:solidFill>
                <a:latin typeface="Trebuchet MS" pitchFamily="34" charset="0"/>
              </a:rPr>
              <a:t>normal.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Those intending to use Bus </a:t>
            </a:r>
            <a:r>
              <a:rPr lang="en-US" sz="1600" dirty="0" err="1">
                <a:solidFill>
                  <a:schemeClr val="tx2"/>
                </a:solidFill>
                <a:latin typeface="Trebuchet MS"/>
                <a:cs typeface="Trebuchet MS"/>
              </a:rPr>
              <a:t>É</a:t>
            </a:r>
            <a:r>
              <a:rPr lang="en-US" sz="16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ireann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services to travel to Dublin or Knock MUST pre-book their seat – this includes Free Travel Pass 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holders.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Bus </a:t>
            </a:r>
            <a:r>
              <a:rPr lang="en-US" sz="16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Éireann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 is also operating a number of special intercity Expressway services to and from Dublin on the day.  Tickets for these services must be purchased in advance.</a:t>
            </a:r>
            <a:endParaRPr lang="en-US" sz="1600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Bus Eireann is providing a Shuttle Service from </a:t>
            </a:r>
            <a:r>
              <a:rPr lang="en-US" sz="16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Claremorris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rebuchet MS"/>
                <a:cs typeface="Trebuchet MS"/>
              </a:rPr>
              <a:t>t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rain station to Knock Shrine (free to event ticket holders) </a:t>
            </a:r>
            <a:endParaRPr lang="en-US" sz="16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Some diversions in Dublin will apply – full information will be provided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6676" y="483772"/>
            <a:ext cx="54752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Bus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Éireann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Papal Transport Plan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271" y="1402522"/>
            <a:ext cx="8574726" cy="5183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782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0" y="1182765"/>
            <a:ext cx="5889602" cy="3610104"/>
          </a:xfrm>
          <a:prstGeom prst="parallelogram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2654" y="2018495"/>
            <a:ext cx="436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Other operators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Icons lar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356" y="4311701"/>
            <a:ext cx="2636230" cy="2207870"/>
          </a:xfrm>
          <a:prstGeom prst="rect">
            <a:avLst/>
          </a:prstGeom>
        </p:spPr>
      </p:pic>
      <p:pic>
        <p:nvPicPr>
          <p:cNvPr id="11" name="Picture 10" descr="NT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0" y="390781"/>
            <a:ext cx="1791448" cy="10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6809" y="1694973"/>
            <a:ext cx="75491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tx2"/>
                </a:solidFill>
                <a:latin typeface="Trebuchet MS" pitchFamily="34" charset="0"/>
              </a:rPr>
              <a:t>Go Ahead Ireland</a:t>
            </a:r>
            <a:endParaRPr lang="en-US" sz="1600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 pitchFamily="34" charset="0"/>
              </a:rPr>
              <a:t>Go-Ahead Ireland will be running shuttle services on the day of the event</a:t>
            </a:r>
            <a:r>
              <a:rPr lang="en-US" sz="1600" dirty="0" smtClean="0">
                <a:solidFill>
                  <a:schemeClr val="tx2"/>
                </a:solidFill>
              </a:rPr>
              <a:t>:</a:t>
            </a:r>
            <a:endParaRPr lang="en-US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10 single deck Go Ahead buses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40 single deck Transport For Ireland buses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Go Ahead will transport approx. 6,000 people on the day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r>
              <a:rPr lang="en-US" sz="1600" u="sng" dirty="0" smtClean="0">
                <a:solidFill>
                  <a:schemeClr val="tx2"/>
                </a:solidFill>
                <a:latin typeface="Trebuchet MS"/>
                <a:cs typeface="Trebuchet MS"/>
              </a:rPr>
              <a:t>Translink N Ireland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Translink will provide up to 100 double deck buses to provide shuttle services, including </a:t>
            </a:r>
            <a:r>
              <a:rPr lang="en-US" sz="16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Fairyhouse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 P&amp;R to M3 Parkway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Translink are providing dedicated train and bus services from N Ireland to Phoenix Park on 26</a:t>
            </a:r>
            <a:r>
              <a:rPr lang="en-US" sz="1600" baseline="30000" dirty="0" smtClean="0">
                <a:solidFill>
                  <a:schemeClr val="tx2"/>
                </a:solidFill>
                <a:latin typeface="Trebuchet MS"/>
                <a:cs typeface="Trebuchet MS"/>
              </a:rPr>
              <a:t>th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 August – these </a:t>
            </a:r>
            <a:r>
              <a:rPr lang="en-US" sz="1600" b="1" u="sng" dirty="0" smtClean="0">
                <a:solidFill>
                  <a:schemeClr val="tx2"/>
                </a:solidFill>
                <a:latin typeface="Trebuchet MS"/>
                <a:cs typeface="Trebuchet MS"/>
              </a:rPr>
              <a:t>MUST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 be pre-booked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Translink have significant experience gained during the London Olympics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r>
              <a:rPr lang="en-US" sz="1600" u="sng" dirty="0" smtClean="0">
                <a:solidFill>
                  <a:schemeClr val="tx2"/>
                </a:solidFill>
                <a:latin typeface="Trebuchet MS"/>
                <a:cs typeface="Trebuchet MS"/>
              </a:rPr>
              <a:t>Local Link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Some Local Link offices are providing transport to events using their fleet of accessible vehicles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Pre-booking is essential for those planning to use Local Link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476" y="291132"/>
            <a:ext cx="5868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Other Operators assisting in the Papal Transport plan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6548" y="1782030"/>
            <a:ext cx="8626207" cy="4773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Icons 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53" y="5810636"/>
            <a:ext cx="3079462" cy="615370"/>
          </a:xfrm>
          <a:prstGeom prst="rect">
            <a:avLst/>
          </a:prstGeom>
        </p:spPr>
      </p:pic>
      <p:sp>
        <p:nvSpPr>
          <p:cNvPr id="13" name="Parallelogram 12"/>
          <p:cNvSpPr/>
          <p:nvPr/>
        </p:nvSpPr>
        <p:spPr>
          <a:xfrm>
            <a:off x="0" y="1308869"/>
            <a:ext cx="5889602" cy="3610104"/>
          </a:xfrm>
          <a:prstGeom prst="parallelogram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5423" y="2522899"/>
            <a:ext cx="453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Events Summary</a:t>
            </a:r>
          </a:p>
        </p:txBody>
      </p:sp>
      <p:pic>
        <p:nvPicPr>
          <p:cNvPr id="12" name="Picture 11" descr="NT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0" y="390781"/>
            <a:ext cx="1791448" cy="10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271" y="1402522"/>
            <a:ext cx="8574726" cy="5183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782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0" y="1182765"/>
            <a:ext cx="5889602" cy="3610104"/>
          </a:xfrm>
          <a:prstGeom prst="parallelogram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2654" y="2018495"/>
            <a:ext cx="436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Transport Hubs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Icons lar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356" y="4311701"/>
            <a:ext cx="2636230" cy="2207870"/>
          </a:xfrm>
          <a:prstGeom prst="rect">
            <a:avLst/>
          </a:prstGeom>
        </p:spPr>
      </p:pic>
      <p:pic>
        <p:nvPicPr>
          <p:cNvPr id="11" name="Picture 10" descr="NT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0" y="390781"/>
            <a:ext cx="1791448" cy="10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8078" y="1512954"/>
            <a:ext cx="654801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u="sng" dirty="0" smtClean="0">
                <a:solidFill>
                  <a:srgbClr val="C00000"/>
                </a:solidFill>
                <a:latin typeface="Trebuchet MS"/>
                <a:cs typeface="Trebuchet MS"/>
              </a:rPr>
              <a:t>UCD Belfield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Park your car and take a bus to the Phoenix Park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2417 car parking spaces available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Dublin Bus providing the shuttle service to the event</a:t>
            </a:r>
          </a:p>
          <a:p>
            <a:endParaRPr lang="en-US" sz="1600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2</a:t>
            </a:r>
            <a:r>
              <a:rPr lang="en-US" sz="1600" dirty="0" smtClean="0">
                <a:solidFill>
                  <a:srgbClr val="C00000"/>
                </a:solidFill>
                <a:latin typeface="Trebuchet MS"/>
                <a:cs typeface="Trebuchet MS"/>
              </a:rPr>
              <a:t>) </a:t>
            </a:r>
            <a:r>
              <a:rPr lang="en-US" sz="1600" u="sng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Maynooth</a:t>
            </a:r>
            <a:r>
              <a:rPr lang="en-US" sz="1600" u="sng" dirty="0" smtClean="0">
                <a:solidFill>
                  <a:srgbClr val="C00000"/>
                </a:solidFill>
                <a:latin typeface="Trebuchet MS"/>
                <a:cs typeface="Trebuchet MS"/>
              </a:rPr>
              <a:t> University/M3 Parkway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Park your car and take a train into the Phoenix Park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Over 1,500 car parking spaces at this site</a:t>
            </a:r>
          </a:p>
          <a:p>
            <a:endParaRPr lang="en-US" sz="16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r>
              <a:rPr lang="en-US" sz="1600" dirty="0">
                <a:solidFill>
                  <a:schemeClr val="tx2"/>
                </a:solidFill>
                <a:latin typeface="Trebuchet MS"/>
                <a:cs typeface="Trebuchet MS"/>
              </a:rPr>
              <a:t>3) </a:t>
            </a:r>
            <a:r>
              <a:rPr lang="en-US" sz="1600" u="sng" dirty="0" err="1">
                <a:solidFill>
                  <a:srgbClr val="C00000"/>
                </a:solidFill>
                <a:latin typeface="Trebuchet MS"/>
                <a:cs typeface="Trebuchet MS"/>
              </a:rPr>
              <a:t>Leopardstown</a:t>
            </a:r>
            <a:r>
              <a:rPr lang="en-US" sz="1600" u="sng" dirty="0">
                <a:solidFill>
                  <a:srgbClr val="C00000"/>
                </a:solidFill>
                <a:latin typeface="Trebuchet MS"/>
                <a:cs typeface="Trebuchet MS"/>
              </a:rPr>
              <a:t> Racecourse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Park </a:t>
            </a:r>
            <a:r>
              <a:rPr lang="en-US" sz="1600" dirty="0">
                <a:solidFill>
                  <a:schemeClr val="tx2"/>
                </a:solidFill>
                <a:latin typeface="Trebuchet MS"/>
                <a:cs typeface="Trebuchet MS"/>
              </a:rPr>
              <a:t>your car and take the Luas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Trebuchet MS"/>
                <a:cs typeface="Trebuchet MS"/>
              </a:rPr>
              <a:t>4000 car parking spaces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A new temporary walkway </a:t>
            </a:r>
            <a:r>
              <a:rPr lang="en-US" sz="1600" dirty="0">
                <a:solidFill>
                  <a:schemeClr val="tx2"/>
                </a:solidFill>
                <a:latin typeface="Trebuchet MS"/>
                <a:cs typeface="Trebuchet MS"/>
              </a:rPr>
              <a:t>from the Luas platform to the racecourse car 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park</a:t>
            </a:r>
            <a:endParaRPr lang="en-US" sz="16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This </a:t>
            </a:r>
            <a:r>
              <a:rPr lang="en-US" sz="1600" dirty="0">
                <a:solidFill>
                  <a:schemeClr val="tx2"/>
                </a:solidFill>
                <a:latin typeface="Trebuchet MS"/>
                <a:cs typeface="Trebuchet MS"/>
              </a:rPr>
              <a:t>may become a joint 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bus/Luas </a:t>
            </a:r>
            <a:r>
              <a:rPr lang="en-US" sz="1600" dirty="0">
                <a:solidFill>
                  <a:schemeClr val="tx2"/>
                </a:solidFill>
                <a:latin typeface="Trebuchet MS"/>
                <a:cs typeface="Trebuchet MS"/>
              </a:rPr>
              <a:t>operation if 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required</a:t>
            </a:r>
          </a:p>
          <a:p>
            <a:pPr lvl="1"/>
            <a:endParaRPr lang="en-US" sz="1600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4) </a:t>
            </a:r>
            <a:r>
              <a:rPr lang="en-US" sz="1600" u="sng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Fairyhouse</a:t>
            </a:r>
            <a:r>
              <a:rPr lang="en-US" sz="1600" u="sng" dirty="0" smtClean="0">
                <a:solidFill>
                  <a:srgbClr val="C00000"/>
                </a:solidFill>
                <a:latin typeface="Trebuchet MS"/>
                <a:cs typeface="Trebuchet MS"/>
              </a:rPr>
              <a:t> Racecourse</a:t>
            </a:r>
            <a:endParaRPr lang="en-US" sz="1600" u="sng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Trebuchet MS"/>
                <a:cs typeface="Trebuchet MS"/>
              </a:rPr>
              <a:t>Park your car and take a bus to the 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M3 Parkway train station</a:t>
            </a:r>
            <a:endParaRPr lang="en-US" sz="16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6,308 car </a:t>
            </a:r>
            <a:r>
              <a:rPr lang="en-US" sz="1600" dirty="0">
                <a:solidFill>
                  <a:schemeClr val="tx2"/>
                </a:solidFill>
                <a:latin typeface="Trebuchet MS"/>
                <a:cs typeface="Trebuchet MS"/>
              </a:rPr>
              <a:t>parking spaces available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Translink providing </a:t>
            </a:r>
            <a:r>
              <a:rPr lang="en-US" sz="1600" dirty="0">
                <a:solidFill>
                  <a:schemeClr val="tx2"/>
                </a:solidFill>
                <a:latin typeface="Trebuchet MS"/>
                <a:cs typeface="Trebuchet MS"/>
              </a:rPr>
              <a:t>the shuttle service 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cs typeface="Trebuchet MS"/>
              </a:rPr>
              <a:t>to train station</a:t>
            </a:r>
            <a:endParaRPr lang="en-US" sz="16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endParaRPr lang="en-US" sz="1400" dirty="0" smtClean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676" y="483772"/>
            <a:ext cx="62708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Transport Park &amp; Ride Hubs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6548" y="1952150"/>
            <a:ext cx="8626207" cy="4773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Icons 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53" y="5810636"/>
            <a:ext cx="3079462" cy="615370"/>
          </a:xfrm>
          <a:prstGeom prst="rect">
            <a:avLst/>
          </a:prstGeom>
        </p:spPr>
      </p:pic>
      <p:sp>
        <p:nvSpPr>
          <p:cNvPr id="13" name="Parallelogram 12"/>
          <p:cNvSpPr/>
          <p:nvPr/>
        </p:nvSpPr>
        <p:spPr>
          <a:xfrm>
            <a:off x="137946" y="1702274"/>
            <a:ext cx="5889602" cy="3610104"/>
          </a:xfrm>
          <a:prstGeom prst="parallelogram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4398" y="2229638"/>
            <a:ext cx="3956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Questions?</a:t>
            </a:r>
          </a:p>
          <a:p>
            <a:endParaRPr lang="en-US" sz="3600" b="1" dirty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(Further details available in 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subsequent slides)</a:t>
            </a:r>
          </a:p>
        </p:txBody>
      </p:sp>
      <p:pic>
        <p:nvPicPr>
          <p:cNvPr id="12" name="Picture 11" descr="NT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0" y="390781"/>
            <a:ext cx="1791448" cy="10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676" y="483772"/>
            <a:ext cx="5347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Leopardstown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Transport Hub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3" y="1674887"/>
            <a:ext cx="8292328" cy="454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8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2654" y="1928889"/>
            <a:ext cx="6548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676" y="483772"/>
            <a:ext cx="55027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Rail Papal Operation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  <p:pic>
        <p:nvPicPr>
          <p:cNvPr id="7170" name="88125DE8-2F5B-4838-8484-15B9BBC390A7" descr="88125DE8-2F5B-4838-8484-15B9BBC390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6" y="2103120"/>
            <a:ext cx="8263720" cy="35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6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723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2654" y="1928889"/>
            <a:ext cx="65480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676" y="483772"/>
            <a:ext cx="56033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Rail Papal Operation – Post Event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5054" y="2081289"/>
            <a:ext cx="65480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id:image001.png@01D3E225.59EA48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3" y="1601344"/>
            <a:ext cx="7854215" cy="449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2654" y="1928889"/>
            <a:ext cx="65480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Hub 1: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Clarehall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to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Rathoath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Road x 70 Buses</a:t>
            </a:r>
          </a:p>
          <a:p>
            <a:endParaRPr lang="en-US" sz="1200" b="1" dirty="0" smtClean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1200" b="1" u="sng" dirty="0" smtClean="0">
                <a:solidFill>
                  <a:schemeClr val="tx2"/>
                </a:solidFill>
                <a:latin typeface="Trebuchet MS"/>
                <a:cs typeface="Trebuchet MS"/>
              </a:rPr>
              <a:t>STOPS:</a:t>
            </a:r>
          </a:p>
          <a:p>
            <a:r>
              <a:rPr lang="en-US" sz="12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Clarehall</a:t>
            </a:r>
            <a:endParaRPr lang="en-US" sz="1200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r>
              <a:rPr lang="en-US" sz="12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Leisureplex</a:t>
            </a:r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Coolock</a:t>
            </a:r>
            <a:endParaRPr lang="en-US" sz="1200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r>
              <a:rPr lang="en-US" sz="12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Northside</a:t>
            </a:r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 shopping centre</a:t>
            </a:r>
          </a:p>
          <a:p>
            <a:r>
              <a:rPr lang="en-US" sz="12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Santry</a:t>
            </a:r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 avenue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St Margaret’s Road- IKEA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Charlestown Shopping Centre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Clearwater Shopping Centre</a:t>
            </a:r>
          </a:p>
          <a:p>
            <a:endParaRPr lang="en-US" sz="12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Hub 2: Swords Business Park to </a:t>
            </a:r>
            <a:r>
              <a:rPr lang="en-US" sz="12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Ballyboggan</a:t>
            </a:r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Road x 30 Buses</a:t>
            </a:r>
          </a:p>
          <a:p>
            <a:endParaRPr lang="en-US" sz="1200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r>
              <a:rPr lang="en-US" sz="1200" b="1" u="sng" dirty="0">
                <a:solidFill>
                  <a:schemeClr val="tx2"/>
                </a:solidFill>
                <a:latin typeface="Trebuchet MS"/>
                <a:cs typeface="Trebuchet MS"/>
              </a:rPr>
              <a:t>STOPS:</a:t>
            </a:r>
          </a:p>
          <a:p>
            <a:r>
              <a:rPr lang="en-US" sz="12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Pavillions</a:t>
            </a:r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 Shopping centre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National Show centre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Omni Shopping centre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DCU Collins Avenue</a:t>
            </a:r>
          </a:p>
          <a:p>
            <a:r>
              <a:rPr lang="en-US" sz="12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Glasnevin</a:t>
            </a:r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 Avenue</a:t>
            </a:r>
          </a:p>
          <a:p>
            <a:r>
              <a:rPr lang="en-US" sz="1200" dirty="0" err="1" smtClean="0">
                <a:solidFill>
                  <a:schemeClr val="tx2"/>
                </a:solidFill>
                <a:latin typeface="Trebuchet MS"/>
                <a:cs typeface="Trebuchet MS"/>
              </a:rPr>
              <a:t>Finglas</a:t>
            </a:r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 Village</a:t>
            </a:r>
          </a:p>
          <a:p>
            <a:r>
              <a:rPr lang="en-US" sz="1600" dirty="0" smtClean="0"/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676" y="483772"/>
            <a:ext cx="56307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Dublin Bus Papal Transport Hubs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379310"/>
            <a:ext cx="8292328" cy="5042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6676" y="1415603"/>
            <a:ext cx="65480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/>
                </a:solidFill>
                <a:latin typeface="Trebuchet MS"/>
                <a:cs typeface="Trebuchet MS"/>
              </a:rPr>
              <a:t>Hub 3: </a:t>
            </a:r>
            <a:r>
              <a:rPr lang="en-US" sz="1200" b="1" dirty="0" smtClean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lang="en-US" sz="1200" b="1" dirty="0" err="1" smtClean="0">
                <a:solidFill>
                  <a:schemeClr val="accent2"/>
                </a:solidFill>
                <a:latin typeface="Trebuchet MS"/>
                <a:cs typeface="Trebuchet MS"/>
              </a:rPr>
              <a:t>Leopardstown</a:t>
            </a:r>
            <a:r>
              <a:rPr lang="en-US" sz="1200" b="1" dirty="0" smtClean="0">
                <a:solidFill>
                  <a:schemeClr val="accent2"/>
                </a:solidFill>
                <a:latin typeface="Trebuchet MS"/>
                <a:cs typeface="Trebuchet MS"/>
              </a:rPr>
              <a:t> and UCD </a:t>
            </a:r>
            <a:r>
              <a:rPr lang="en-US" sz="1200" b="1" dirty="0" smtClean="0">
                <a:solidFill>
                  <a:schemeClr val="accent2"/>
                </a:solidFill>
                <a:latin typeface="Trebuchet MS"/>
                <a:cs typeface="Trebuchet MS"/>
              </a:rPr>
              <a:t>Belfield to </a:t>
            </a:r>
            <a:r>
              <a:rPr lang="en-US" sz="1200" b="1" dirty="0" smtClean="0">
                <a:solidFill>
                  <a:schemeClr val="accent2"/>
                </a:solidFill>
                <a:latin typeface="Trebuchet MS"/>
                <a:cs typeface="Trebuchet MS"/>
              </a:rPr>
              <a:t>Cook </a:t>
            </a:r>
            <a:r>
              <a:rPr lang="en-US" sz="1200" b="1" dirty="0" smtClean="0">
                <a:solidFill>
                  <a:schemeClr val="accent2"/>
                </a:solidFill>
                <a:latin typeface="Trebuchet MS"/>
                <a:cs typeface="Trebuchet MS"/>
              </a:rPr>
              <a:t>Street x 70 Buses</a:t>
            </a:r>
          </a:p>
          <a:p>
            <a:endParaRPr lang="en-US" sz="12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Hub 4: Grange Castle to </a:t>
            </a:r>
            <a:r>
              <a:rPr lang="en-US" sz="12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Chapelizod</a:t>
            </a:r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Bypass(N4)  x 30 buses</a:t>
            </a:r>
          </a:p>
          <a:p>
            <a:r>
              <a:rPr lang="en-US" sz="1200" b="1" u="sng" dirty="0">
                <a:solidFill>
                  <a:schemeClr val="tx2"/>
                </a:solidFill>
                <a:latin typeface="Trebuchet MS"/>
                <a:cs typeface="Trebuchet MS"/>
              </a:rPr>
              <a:t>STOPS: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Grange Castle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Nangor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Road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Mill Shopping Centre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Monastery Road Round Towers GAA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Naas Road- Harris Hino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Kylemore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Road</a:t>
            </a:r>
          </a:p>
          <a:p>
            <a:endParaRPr lang="en-US" sz="12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Hub 5: </a:t>
            </a:r>
            <a:r>
              <a:rPr lang="en-US" sz="12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Celbridge</a:t>
            </a:r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to </a:t>
            </a:r>
            <a:r>
              <a:rPr lang="en-US" sz="12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Chapelizod</a:t>
            </a:r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Bypass(N4) x 30 buses</a:t>
            </a:r>
          </a:p>
          <a:p>
            <a:r>
              <a:rPr lang="en-US" sz="1200" b="1" u="sng" dirty="0">
                <a:solidFill>
                  <a:schemeClr val="tx2"/>
                </a:solidFill>
                <a:latin typeface="Trebuchet MS"/>
                <a:cs typeface="Trebuchet MS"/>
              </a:rPr>
              <a:t>STOPS: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Salesian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College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Supervalu Lucan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Griggeen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Park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Pennyhill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Woodies Lucan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Liffey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Valley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676" y="483772"/>
            <a:ext cx="57221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Dublin Bus Papal Transport Hubs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283991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7185" y="1928889"/>
            <a:ext cx="654801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Hub 6: Stocking Avenue </a:t>
            </a:r>
            <a:r>
              <a:rPr lang="en-US" sz="12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Tallaght</a:t>
            </a:r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to </a:t>
            </a:r>
            <a:r>
              <a:rPr lang="en-US" sz="12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Chapelizod</a:t>
            </a:r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Bypass(N4) x 30 buses</a:t>
            </a:r>
          </a:p>
          <a:p>
            <a:endParaRPr lang="en-US" sz="12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1200" b="1" u="sng" dirty="0">
                <a:solidFill>
                  <a:schemeClr val="tx2"/>
                </a:solidFill>
                <a:latin typeface="Trebuchet MS"/>
                <a:cs typeface="Trebuchet MS"/>
              </a:rPr>
              <a:t>STOPS: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Stocking Avenue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The Old Mill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Tallaght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Main Street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Tymon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Park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Greenhills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Road –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Lidl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Walkinstown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Avenue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Hub 7: </a:t>
            </a:r>
            <a:r>
              <a:rPr lang="en-US" sz="12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Tyrrelstown</a:t>
            </a:r>
            <a:r>
              <a:rPr lang="en-US" sz="12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to Laurel Lodge x 30 buses</a:t>
            </a:r>
          </a:p>
          <a:p>
            <a:endParaRPr lang="en-US" sz="1200" b="1" u="sng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r>
              <a:rPr lang="en-US" sz="1200" b="1" u="sng" dirty="0" smtClean="0">
                <a:solidFill>
                  <a:schemeClr val="tx2"/>
                </a:solidFill>
                <a:latin typeface="Trebuchet MS"/>
                <a:cs typeface="Trebuchet MS"/>
              </a:rPr>
              <a:t>STOPS</a:t>
            </a:r>
            <a:r>
              <a:rPr lang="en-US" sz="1200" b="1" u="sng" dirty="0">
                <a:solidFill>
                  <a:schemeClr val="tx2"/>
                </a:solidFill>
                <a:latin typeface="Trebuchet MS"/>
                <a:cs typeface="Trebuchet MS"/>
              </a:rPr>
              <a:t>: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Tyrrelstown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Blanchardstown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Road north, Riversdale college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Blanchardstown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Road north, Shopping centre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Hunstown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/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Hartstown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Roads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Mountview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Road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Diswellstown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Road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Carpenterstown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Road</a:t>
            </a:r>
          </a:p>
          <a:p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Laural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Lodge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676" y="483772"/>
            <a:ext cx="57221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Dublin Bus Papal Transport Hubs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7552" y="1591056"/>
            <a:ext cx="72986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1</a:t>
            </a:r>
            <a:r>
              <a:rPr lang="en-US" sz="1600" b="1" dirty="0" smtClean="0"/>
              <a:t>) RDS – 20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to 24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August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Up to 37,000 people expected daily at events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Event is sold out, 114 different countries will be represented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Staggered entry and exit times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Daily mass will be at 4pm</a:t>
            </a:r>
          </a:p>
          <a:p>
            <a:endParaRPr lang="en-US" sz="1600" dirty="0" smtClean="0"/>
          </a:p>
          <a:p>
            <a:r>
              <a:rPr lang="en-US" sz="1600" b="1" dirty="0" smtClean="0"/>
              <a:t>2) Dublin City Centre – Pope Movements, Saturday 25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August 2018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Part 1: Apostolic </a:t>
            </a:r>
            <a:r>
              <a:rPr lang="en-US" sz="1600" dirty="0" err="1" smtClean="0"/>
              <a:t>Nunciature</a:t>
            </a:r>
            <a:r>
              <a:rPr lang="en-US" sz="1600" dirty="0" smtClean="0"/>
              <a:t>, Navan Road to Pro –Cathedral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Part 2: Pro-Cathedral to Capuchin centre for the Homeless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Similar to St Patricks Festival with opportunities for people to see the Pope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Some restrictions for bus &amp; coach movements in the city centre</a:t>
            </a:r>
          </a:p>
          <a:p>
            <a:endParaRPr lang="en-US" sz="1600" dirty="0" smtClean="0"/>
          </a:p>
          <a:p>
            <a:r>
              <a:rPr lang="en-US" sz="1600" dirty="0"/>
              <a:t>3</a:t>
            </a:r>
            <a:r>
              <a:rPr lang="en-US" sz="1600" dirty="0" smtClean="0"/>
              <a:t>) </a:t>
            </a:r>
            <a:r>
              <a:rPr lang="en-US" sz="1600" b="1" dirty="0" smtClean="0"/>
              <a:t>Croke Park – Saturday 25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evening August 2018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Ticketed event 80,500 people in attendance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Pope to attend this event 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rgbClr val="00B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6675" y="483772"/>
            <a:ext cx="50402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92"/>
                </a:solidFill>
                <a:latin typeface="Trebuchet MS"/>
                <a:cs typeface="Trebuchet MS"/>
              </a:rPr>
              <a:t>Summary of 5 Key Events</a:t>
            </a:r>
            <a:endParaRPr lang="en-US" sz="2800" dirty="0">
              <a:solidFill>
                <a:srgbClr val="00B092"/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pic>
        <p:nvPicPr>
          <p:cNvPr id="10" name="Picture 9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537022" y="1417635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9536" y="1512954"/>
            <a:ext cx="72986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4) </a:t>
            </a:r>
            <a:r>
              <a:rPr lang="en-US" sz="1600" b="1" dirty="0" smtClean="0"/>
              <a:t>Knock Shrine, Co. Mayo </a:t>
            </a:r>
            <a:r>
              <a:rPr lang="en-US" sz="1600" b="1" dirty="0"/>
              <a:t>-</a:t>
            </a:r>
            <a:r>
              <a:rPr lang="en-US" sz="1600" b="1" dirty="0" smtClean="0"/>
              <a:t> Sunday morning 26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August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Ticketed event - </a:t>
            </a:r>
            <a:r>
              <a:rPr lang="en-US" sz="1600" dirty="0"/>
              <a:t>45,000 patrons registered for tickets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 C</a:t>
            </a:r>
            <a:r>
              <a:rPr lang="en-US" sz="1600" dirty="0" smtClean="0"/>
              <a:t>apacity in church is 3,500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 A</a:t>
            </a:r>
            <a:r>
              <a:rPr lang="en-US" sz="1600" dirty="0" smtClean="0"/>
              <a:t>dditional people will line the route</a:t>
            </a:r>
          </a:p>
          <a:p>
            <a:endParaRPr lang="en-US" sz="1600" dirty="0" smtClean="0"/>
          </a:p>
          <a:p>
            <a:r>
              <a:rPr lang="en-US" sz="1600" dirty="0"/>
              <a:t>5</a:t>
            </a:r>
            <a:r>
              <a:rPr lang="en-US" sz="1600" dirty="0" smtClean="0"/>
              <a:t>) </a:t>
            </a:r>
            <a:r>
              <a:rPr lang="en-US" sz="1600" b="1" dirty="0" smtClean="0"/>
              <a:t>Phoenix Park – Sunday afternoon 26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August 2018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Ticketed event - 500,000 patrons registered for tickets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Dublin City Centre is open for business on the 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traffic cordon will be in place restricting vehicle movement inside the M50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Public Transport scheduled services will run as normal nationally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Some restrictions in Dublin due to road closures</a:t>
            </a:r>
          </a:p>
          <a:p>
            <a:endParaRPr lang="en-US" sz="1600" dirty="0" smtClean="0"/>
          </a:p>
          <a:p>
            <a:r>
              <a:rPr lang="en-US" sz="1600" dirty="0" smtClean="0"/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rgbClr val="00B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6675" y="483772"/>
            <a:ext cx="48275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92"/>
                </a:solidFill>
                <a:latin typeface="Trebuchet MS"/>
                <a:cs typeface="Trebuchet MS"/>
              </a:rPr>
              <a:t>Events Summary continued</a:t>
            </a:r>
            <a:endParaRPr lang="en-US" sz="2800" dirty="0">
              <a:solidFill>
                <a:srgbClr val="00B092"/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pic>
        <p:nvPicPr>
          <p:cNvPr id="10" name="Picture 9" descr="NT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271" y="1402522"/>
            <a:ext cx="8574726" cy="5183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782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0" y="1182765"/>
            <a:ext cx="5889602" cy="3610104"/>
          </a:xfrm>
          <a:prstGeom prst="parallelogram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2654" y="2018495"/>
            <a:ext cx="436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Phoenix Park Venue and Gates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Icons lar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356" y="4311701"/>
            <a:ext cx="2636230" cy="2207870"/>
          </a:xfrm>
          <a:prstGeom prst="rect">
            <a:avLst/>
          </a:prstGeom>
        </p:spPr>
      </p:pic>
      <p:pic>
        <p:nvPicPr>
          <p:cNvPr id="11" name="Picture 10" descr="NT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0" y="390781"/>
            <a:ext cx="1791448" cy="10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676" y="483772"/>
            <a:ext cx="5347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TFI Map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1535775"/>
            <a:ext cx="8006316" cy="47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30696" y="148478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676" y="483772"/>
            <a:ext cx="5347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TFI Map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8" y="1577267"/>
            <a:ext cx="7883964" cy="47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398423" y="1625663"/>
            <a:ext cx="8292328" cy="4937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60592" y="483771"/>
            <a:ext cx="5347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Key Transport Messages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430696" y="1417635"/>
            <a:ext cx="8292328" cy="95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T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6" y="253927"/>
            <a:ext cx="1610840" cy="9326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24" y="162566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Use public transport, or group coaches if at all possible</a:t>
            </a:r>
          </a:p>
          <a:p>
            <a:r>
              <a:rPr lang="en-IE" dirty="0" smtClean="0"/>
              <a:t>Pre-book your journey to Knock or Dublin</a:t>
            </a:r>
          </a:p>
          <a:p>
            <a:r>
              <a:rPr lang="en-IE" dirty="0" smtClean="0"/>
              <a:t>Shuttle services and Dublin city public transport is free for those attending Knock and Phoenix Park</a:t>
            </a:r>
          </a:p>
          <a:p>
            <a:r>
              <a:rPr lang="en-IE" dirty="0" smtClean="0"/>
              <a:t>Entry tickets to be shown to drivers &amp; staff</a:t>
            </a:r>
          </a:p>
          <a:p>
            <a:r>
              <a:rPr lang="en-IE" dirty="0" smtClean="0"/>
              <a:t>Given the scale of the event:</a:t>
            </a:r>
          </a:p>
          <a:p>
            <a:pPr lvl="2"/>
            <a:r>
              <a:rPr lang="en-IE" dirty="0" smtClean="0"/>
              <a:t>Walking from hubs to/from the Papal Cross is necessary</a:t>
            </a:r>
          </a:p>
          <a:p>
            <a:pPr lvl="2"/>
            <a:r>
              <a:rPr lang="en-IE" dirty="0" smtClean="0"/>
              <a:t>Some queuing is likely</a:t>
            </a:r>
          </a:p>
          <a:p>
            <a:pPr lvl="2"/>
            <a:r>
              <a:rPr lang="en-IE" dirty="0" smtClean="0"/>
              <a:t>Plan to return using the same route you came on</a:t>
            </a:r>
          </a:p>
        </p:txBody>
      </p:sp>
    </p:spTree>
    <p:extLst>
      <p:ext uri="{BB962C8B-B14F-4D97-AF65-F5344CB8AC3E}">
        <p14:creationId xmlns:p14="http://schemas.microsoft.com/office/powerpoint/2010/main" val="37018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271" y="1402522"/>
            <a:ext cx="8574726" cy="5183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782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0" y="1182765"/>
            <a:ext cx="5889602" cy="3610104"/>
          </a:xfrm>
          <a:prstGeom prst="parallelogram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2654" y="2018495"/>
            <a:ext cx="436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Iarnród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Éireann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Operation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Icons lar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356" y="4311701"/>
            <a:ext cx="2636230" cy="2207870"/>
          </a:xfrm>
          <a:prstGeom prst="rect">
            <a:avLst/>
          </a:prstGeom>
        </p:spPr>
      </p:pic>
      <p:pic>
        <p:nvPicPr>
          <p:cNvPr id="11" name="Picture 10" descr="NT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20" y="390781"/>
            <a:ext cx="1791448" cy="10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TA Colour Palette">
      <a:dk1>
        <a:sysClr val="windowText" lastClr="000000"/>
      </a:dk1>
      <a:lt1>
        <a:sysClr val="window" lastClr="FFFFFF"/>
      </a:lt1>
      <a:dk2>
        <a:srgbClr val="5E0DC5"/>
      </a:dk2>
      <a:lt2>
        <a:srgbClr val="646569"/>
      </a:lt2>
      <a:accent1>
        <a:srgbClr val="810024"/>
      </a:accent1>
      <a:accent2>
        <a:srgbClr val="D21145"/>
      </a:accent2>
      <a:accent3>
        <a:srgbClr val="B53E95"/>
      </a:accent3>
      <a:accent4>
        <a:srgbClr val="6659B0"/>
      </a:accent4>
      <a:accent5>
        <a:srgbClr val="4E83C3"/>
      </a:accent5>
      <a:accent6>
        <a:srgbClr val="00AEDA"/>
      </a:accent6>
      <a:hlink>
        <a:srgbClr val="00B092"/>
      </a:hlink>
      <a:folHlink>
        <a:srgbClr val="C1CC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t_x0020_Doc_x0020_Type xmlns="fce35e76-7022-493d-896e-da25a77cc8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ept Document" ma:contentTypeID="0x01010089709A70D78E924683C0DC8589D33A7C00E8E2A11AA170D64686DD2A1ADB36E49A" ma:contentTypeVersion="2" ma:contentTypeDescription="" ma:contentTypeScope="" ma:versionID="493d6d934beae76bf30e5a3a0bea1685">
  <xsd:schema xmlns:xsd="http://www.w3.org/2001/XMLSchema" xmlns:xs="http://www.w3.org/2001/XMLSchema" xmlns:p="http://schemas.microsoft.com/office/2006/metadata/properties" xmlns:ns2="fce35e76-7022-493d-896e-da25a77cc8b6" targetNamespace="http://schemas.microsoft.com/office/2006/metadata/properties" ma:root="true" ma:fieldsID="91d90ea3ad97e8fc2b9d5e4cc81daf12" ns2:_="">
    <xsd:import namespace="fce35e76-7022-493d-896e-da25a77cc8b6"/>
    <xsd:element name="properties">
      <xsd:complexType>
        <xsd:sequence>
          <xsd:element name="documentManagement">
            <xsd:complexType>
              <xsd:all>
                <xsd:element ref="ns2:Dept_x0020_Doc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35e76-7022-493d-896e-da25a77cc8b6" elementFormDefault="qualified">
    <xsd:import namespace="http://schemas.microsoft.com/office/2006/documentManagement/types"/>
    <xsd:import namespace="http://schemas.microsoft.com/office/infopath/2007/PartnerControls"/>
    <xsd:element name="Dept_x0020_Doc_x0020_Type" ma:index="8" nillable="true" ma:displayName="Dept Doc Type" ma:format="Dropdown" ma:internalName="Dept_x0020_Doc_x0020_Type" ma:readOnly="false">
      <xsd:simpleType>
        <xsd:restriction base="dms:Choice">
          <xsd:enumeration value="Form"/>
          <xsd:enumeration value="Procedure"/>
          <xsd:enumeration value="Policy"/>
          <xsd:enumeration value="Gener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2D69E6-1F58-4F90-9FE0-3F96663B2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747A8A-A9F5-4F30-A131-C8794DEE4284}">
  <ds:schemaRefs>
    <ds:schemaRef ds:uri="http://purl.org/dc/terms/"/>
    <ds:schemaRef ds:uri="http://purl.org/dc/elements/1.1/"/>
    <ds:schemaRef ds:uri="http://schemas.microsoft.com/office/2006/documentManagement/types"/>
    <ds:schemaRef ds:uri="fce35e76-7022-493d-896e-da25a77cc8b6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18C8C9C-3327-48DD-B84C-CBB590C00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e35e76-7022-493d-896e-da25a77cc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1485</Words>
  <Application>Microsoft Office PowerPoint</Application>
  <PresentationFormat>On-screen Show (4:3)</PresentationFormat>
  <Paragraphs>250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Catalysto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Aishling O'Brien</dc:creator>
  <cp:lastModifiedBy>Jennifer Gilna</cp:lastModifiedBy>
  <cp:revision>96</cp:revision>
  <cp:lastPrinted>2018-07-26T07:50:51Z</cp:lastPrinted>
  <dcterms:created xsi:type="dcterms:W3CDTF">2015-10-13T15:44:49Z</dcterms:created>
  <dcterms:modified xsi:type="dcterms:W3CDTF">2018-07-26T07:51:33Z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0x01010089709A70D78E924683C0DC8589D33A7C00E8E2A11AA170D64686DD2A1ADB36E49A</vt:lpwstr>
  </property>
</Properties>
</file>